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60" r:id="rId4"/>
    <p:sldId id="262" r:id="rId5"/>
    <p:sldId id="257" r:id="rId6"/>
    <p:sldId id="258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39B54A"/>
    <a:srgbClr val="0070AF"/>
    <a:srgbClr val="F6BE00"/>
    <a:srgbClr val="DC6B2F"/>
    <a:srgbClr val="1D76BB"/>
    <a:srgbClr val="27AAE1"/>
    <a:srgbClr val="830065"/>
    <a:srgbClr val="D7DF23"/>
    <a:srgbClr val="006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07" autoAdjust="0"/>
  </p:normalViewPr>
  <p:slideViewPr>
    <p:cSldViewPr snapToGrid="0" showGuides="1">
      <p:cViewPr>
        <p:scale>
          <a:sx n="73" d="100"/>
          <a:sy n="73" d="100"/>
        </p:scale>
        <p:origin x="144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65F7D-A708-4690-B876-DC1456A5D0B6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C52E5-4C19-47EC-9B1A-EC39C0F56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16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Randye – run down of typical procedures that we primarily support DIGs with – perhaps calling out some of the Treasurers on the call with examples for context </a:t>
            </a:r>
          </a:p>
          <a:p>
            <a:endParaRPr lang="en-US" dirty="0"/>
          </a:p>
          <a:p>
            <a:r>
              <a:rPr lang="en-US" dirty="0"/>
              <a:t>Reminder of current non-in person office reality with electronic payments only (good example of needing to adapt to our changing realities as Lucy raised just before)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AB4DC-6666-4C98-90D0-94FF237A83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8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E04B-A175-8BEC-310A-68BEF85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rgbClr val="0070AF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B3BFB-7674-7894-9D76-09BEE5A7B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latin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72631-585F-CBC9-4231-F808BA0F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D4C1C-F924-1176-1D61-C0679B892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6FED-FC0B-46C0-D121-CA54A90C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E711-2320-9307-2265-01773941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C971-D499-3430-16EF-7673435FC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3BE9A-8A40-DAE1-D911-4FC158DA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D182-AF84-A7A4-F99B-B9CF6000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149D6-5B60-D090-6566-3F2BA115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1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4649B-532D-9476-7A79-D8F9C3D82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4B7CA-82B8-8D01-47B7-C20BEA5E0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60E6-9E05-BD17-5864-ED4CCB63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79D88-AB80-290E-CA8A-157599FA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76359-5A60-CF32-ED62-A8C5A18D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52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698739"/>
            <a:ext cx="10515600" cy="905773"/>
          </a:xfrm>
          <a:noFill/>
        </p:spPr>
        <p:txBody>
          <a:bodyPr/>
          <a:lstStyle>
            <a:lvl1pPr>
              <a:defRPr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6"/>
            <a:ext cx="10515600" cy="4671428"/>
          </a:xfrm>
          <a:noFill/>
        </p:spPr>
        <p:txBody>
          <a:bodyPr/>
          <a:lstStyle>
            <a:lvl1pPr>
              <a:buClr>
                <a:srgbClr val="FFCA5F"/>
              </a:buClr>
              <a:defRPr>
                <a:solidFill>
                  <a:srgbClr val="444444"/>
                </a:solidFill>
              </a:defRPr>
            </a:lvl1pPr>
            <a:lvl2pPr>
              <a:buClr>
                <a:schemeClr val="accent6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rgbClr val="0070AF"/>
              </a:buClr>
              <a:defRPr/>
            </a:lvl4pPr>
            <a:lvl5pPr>
              <a:buClr>
                <a:srgbClr val="CCCC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394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3818-18FA-B77C-074B-937203EE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32A4-02E0-AD78-7C81-BFCEC60F2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8FDA-2E3F-47EF-5206-13C770D7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E0C2-07A4-93FB-EE90-5B879A63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1F59-B3DD-5768-E7D8-B9067083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8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FBDA-5338-F36C-E0FF-36C84735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2AE0-5495-30CE-1747-A8B74F1C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F820A-E349-0C9A-6E98-00FF4244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89DC5-22AF-4F2B-8BAB-05B9661E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FD7B-202F-1D25-4EA3-5C1F3EA9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0F08-F9E0-3549-F61D-68C5042A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5820-D76A-768D-6944-5FCDC1EA3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CBBF5-AF23-DCCB-514D-FE96C669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000F1-1858-15EB-0D9D-1F880972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65EFC-4508-7796-13BA-E8D96789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2BFAE-59CF-52D2-FF00-9E53D97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BD9-532B-A997-67D5-6680CAE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2075B-4577-FAA0-DE33-5334428D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5C525-A5F1-F638-3778-7A4F622C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88F39-6D42-25F9-B60F-40CEBE235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FBFBD-0526-CE53-9660-DC6F0D053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EA37F-AA79-2D45-206F-47AFC700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D837B-0B4F-589B-AEB2-ADDCF302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749AA-77D5-F95B-A8A0-018F8D36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0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6C16-DA92-D703-51AC-18C397AD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CA4AA-A3E5-AE71-74B6-54F4DF11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fld id="{52A5C007-CB7B-4FAB-8BAD-1BAB103BEAD5}" type="datetimeFigureOut">
              <a:rPr lang="en-US" smtClean="0"/>
              <a:pPr/>
              <a:t>6/28/22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4195B-55AA-65B7-2994-5CEA2D868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Creating a Better World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E8F32-6D2D-57ED-2F70-9B5878EA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fld id="{D306BC09-1B36-4238-A379-5506153CC5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9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107C9-8BDE-DEE5-7CDD-BA0A3434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25D9-F2F1-530F-7D93-27613C3BF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B724F-B0C5-4B93-6255-88219BAB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4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D2A7-39B8-823E-57AA-C7F28279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5480-C97B-F695-6151-EF3E7046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BC298-69BB-ACF0-C400-70ED52900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9E98D-67B6-82FF-DEC3-6EE73D5B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BD22F-F25B-998A-AF6D-32E7B26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8F25B-95FF-81B3-C2E4-DA06D250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7A0F-DE8C-2F21-A8E0-65140919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2D705-ACCC-39E1-9D26-4966A0F29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99189-E2DC-5CF8-A3F0-A84A70535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76CAE-45F5-FFB8-9BD8-528A376D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C007-CB7B-4FAB-8BAD-1BAB103BEAD5}" type="datetimeFigureOut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B1B66-C727-2F9F-BD29-8BDBF07B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AAA89-9FC1-5B10-3C3D-436C0E7A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BC09-1B36-4238-A379-5506153CC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55512-B3A0-4BF3-419C-D2C2B428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63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0C710-D5BA-E248-47C4-784516391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66D2A-3948-7C6D-35B4-3D41584C1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52A5C007-CB7B-4FAB-8BAD-1BAB103BEAD5}" type="datetimeFigureOut">
              <a:rPr lang="en-US" smtClean="0"/>
              <a:pPr/>
              <a:t>6/28/22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D15F7-3D71-FFE2-102D-84130703F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DD89-55CD-DAE9-6E55-E95D20F3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D306BC09-1B36-4238-A379-5506153CC5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85D4F2-B46D-3252-AB54-5FC40A5168D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077" y="5521569"/>
            <a:ext cx="2791539" cy="10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4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AF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830065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44444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D76BB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4444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9B54A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0652" y="681037"/>
            <a:ext cx="8955462" cy="92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889" y="1825625"/>
            <a:ext cx="109822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4" lvl="0" indent="-228604" algn="l" defTabSz="914411" rtl="0" eaLnBrk="1" latinLnBrk="0" hangingPunct="1">
              <a:lnSpc>
                <a:spcPct val="90000"/>
              </a:lnSpc>
              <a:spcBef>
                <a:spcPts val="1001"/>
              </a:spcBef>
              <a:buClr>
                <a:srgbClr val="FFCA5F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  <a:p>
            <a:pPr marL="685809" lvl="1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  <a:br>
              <a:rPr lang="en-US" dirty="0"/>
            </a:br>
            <a:endParaRPr lang="en-US" dirty="0"/>
          </a:p>
          <a:p>
            <a:pPr marL="1143015" lvl="2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  <a:br>
              <a:rPr lang="en-US" dirty="0"/>
            </a:br>
            <a:endParaRPr lang="en-US" dirty="0"/>
          </a:p>
          <a:p>
            <a:pPr marL="1600221" lvl="3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AF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  <a:br>
              <a:rPr lang="en-US" dirty="0"/>
            </a:br>
            <a:endParaRPr lang="en-US" dirty="0"/>
          </a:p>
          <a:p>
            <a:pPr marL="2057427" lvl="4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CC00"/>
              </a:buClr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7FE78-4331-48F6-A28A-83D42C41B5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9996" y="5690701"/>
            <a:ext cx="1319854" cy="972523"/>
          </a:xfrm>
          <a:prstGeom prst="rect">
            <a:avLst/>
          </a:prstGeom>
          <a:effectLst>
            <a:outerShdw dist="25400"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B928A-4322-976E-2EF8-A6555EF39A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046" y="480334"/>
            <a:ext cx="1986673" cy="1282477"/>
          </a:xfrm>
          <a:prstGeom prst="rect">
            <a:avLst/>
          </a:prstGeom>
          <a:effectLst>
            <a:outerShdw dist="25400" sx="1000" sy="1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11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AF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accent6"/>
          </a:solidFill>
          <a:latin typeface="Source Sans Pro" panose="020B0503030403020204" pitchFamily="34" charset="0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200" kern="1200" dirty="0" smtClean="0">
          <a:solidFill>
            <a:schemeClr val="accent2"/>
          </a:solidFill>
          <a:latin typeface="Source Sans Pro" panose="020B0503030403020204" pitchFamily="34" charset="0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accent1"/>
          </a:solidFill>
          <a:latin typeface="Source Sans Pro" panose="020B0503030403020204" pitchFamily="34" charset="0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1" kern="1200" dirty="0">
          <a:solidFill>
            <a:srgbClr val="830065"/>
          </a:solidFill>
          <a:latin typeface="Source Sans Pro" panose="020B0503030403020204" pitchFamily="34" charset="0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1110-1A73-2D62-3918-E97C43859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992" y="1223292"/>
            <a:ext cx="11765280" cy="31519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44444"/>
                </a:solidFill>
              </a:rPr>
              <a:t>Re-thinking White Standards of Leadership to Develop Women, Black, South- and East-Asian Leaders </a:t>
            </a:r>
            <a:endParaRPr lang="en-US" b="1" dirty="0">
              <a:solidFill>
                <a:srgbClr val="444444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7FE5E4A2-08F2-2E3B-E2C4-7C64FE07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87" y="113267"/>
            <a:ext cx="5113161" cy="180665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D3F2090-4EA4-99FB-00A2-BE4B7EF03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9" y="5659617"/>
            <a:ext cx="2286005" cy="685801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338BEC59-BCF6-6D28-ECBE-F61CB1C4FA62}"/>
              </a:ext>
            </a:extLst>
          </p:cNvPr>
          <p:cNvSpPr txBox="1">
            <a:spLocks/>
          </p:cNvSpPr>
          <p:nvPr/>
        </p:nvSpPr>
        <p:spPr>
          <a:xfrm>
            <a:off x="3182111" y="4375255"/>
            <a:ext cx="7487296" cy="149437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444444"/>
                </a:solidFill>
                <a:latin typeface="Source Sans Pro" panose="020B0503030403020204" pitchFamily="34" charset="0"/>
              </a:rPr>
              <a:t>Presented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Soo Min </a:t>
            </a:r>
            <a:r>
              <a:rPr lang="en-US" sz="1400" dirty="0" err="1">
                <a:solidFill>
                  <a:srgbClr val="444444"/>
                </a:solidFill>
                <a:latin typeface="Source Sans Pro" panose="020B0503030403020204" pitchFamily="34" charset="0"/>
              </a:rPr>
              <a:t>Toh</a:t>
            </a: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,* University of Toronto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Devyani Mahajan, Kansas State University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4444"/>
                </a:solidFill>
                <a:latin typeface="Source Sans Pro" panose="020B0503030403020204" pitchFamily="34" charset="0"/>
              </a:rPr>
              <a:t>Phani</a:t>
            </a: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* Radhakrishnan, University of Toronto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Jaffa Romain, University of Toronto</a:t>
            </a:r>
          </a:p>
          <a:p>
            <a:pPr algn="l"/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* Organizers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4444"/>
              </a:solidFill>
              <a:latin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4444"/>
              </a:solidFill>
              <a:latin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4444"/>
              </a:solidFill>
              <a:latin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Pankaj Aggarwal, University of Toronto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4444"/>
                </a:solidFill>
                <a:latin typeface="Source Sans Pro" panose="020B0503030403020204" pitchFamily="34" charset="0"/>
              </a:rPr>
              <a:t>Ahreum</a:t>
            </a: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Source Sans Pro" panose="020B0503030403020204" pitchFamily="34" charset="0"/>
              </a:rPr>
              <a:t>Maeng</a:t>
            </a: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, University of Kansas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Alecia Bracy,  Capella University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Pooja </a:t>
            </a:r>
            <a:r>
              <a:rPr lang="en-US" sz="1400" dirty="0" err="1">
                <a:solidFill>
                  <a:srgbClr val="444444"/>
                </a:solidFill>
                <a:latin typeface="Source Sans Pro" panose="020B0503030403020204" pitchFamily="34" charset="0"/>
              </a:rPr>
              <a:t>Khatija</a:t>
            </a:r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, Case Western University</a:t>
            </a:r>
          </a:p>
          <a:p>
            <a:pPr algn="l"/>
            <a:r>
              <a:rPr lang="en-US" sz="1400" dirty="0">
                <a:solidFill>
                  <a:srgbClr val="444444"/>
                </a:solidFill>
                <a:latin typeface="Source Sans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4444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0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  <a:alpha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8429-0A4E-4161-A806-4344D1B1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45" y="1492943"/>
            <a:ext cx="10515600" cy="1017358"/>
          </a:xfrm>
        </p:spPr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1D9336-28BF-8AD4-B84B-FDB9DFC7D7F5}"/>
              </a:ext>
            </a:extLst>
          </p:cNvPr>
          <p:cNvSpPr txBox="1">
            <a:spLocks/>
          </p:cNvSpPr>
          <p:nvPr/>
        </p:nvSpPr>
        <p:spPr>
          <a:xfrm>
            <a:off x="179845" y="2510301"/>
            <a:ext cx="13465817" cy="441803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4" indent="-228604" algn="l" defTabSz="914411" rtl="0" eaLnBrk="1" latinLnBrk="0" hangingPunct="1">
              <a:lnSpc>
                <a:spcPct val="90000"/>
              </a:lnSpc>
              <a:spcBef>
                <a:spcPts val="1001"/>
              </a:spcBef>
              <a:buClr>
                <a:srgbClr val="FFCA5F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rgbClr val="444444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9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accent6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15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200" kern="1200">
                <a:solidFill>
                  <a:schemeClr val="accent2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21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AF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accent1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27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CC00"/>
              </a:buClr>
              <a:buFont typeface="Arial" panose="020B0604020202020204" pitchFamily="34" charset="0"/>
              <a:buChar char="•"/>
              <a:defRPr lang="en-US" sz="1801" kern="1200">
                <a:solidFill>
                  <a:srgbClr val="830065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32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Talk 1: </a:t>
            </a:r>
            <a:r>
              <a:rPr lang="en-US" sz="1800" b="1" dirty="0">
                <a:solidFill>
                  <a:schemeClr val="tx1"/>
                </a:solidFill>
              </a:rPr>
              <a:t>South Asian and East Asian CEO Media Narratives: A look at the Intersectionality of Race and Gender 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Pooja </a:t>
            </a:r>
            <a:r>
              <a:rPr lang="en-US" sz="1800" dirty="0" err="1">
                <a:solidFill>
                  <a:schemeClr val="tx1"/>
                </a:solidFill>
              </a:rPr>
              <a:t>Khatija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Talk 2: </a:t>
            </a:r>
            <a:r>
              <a:rPr lang="en-US" sz="1800" b="1" dirty="0">
                <a:solidFill>
                  <a:schemeClr val="tx1"/>
                </a:solidFill>
              </a:rPr>
              <a:t>Facial Cues or Racial Hues? The Role of Face Ratio and Racial Bias in Perception of Leadership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Pankaj Aggarwal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1"/>
                </a:solidFill>
              </a:rPr>
              <a:t>Ahreum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Maeng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Talk 3: </a:t>
            </a:r>
            <a:r>
              <a:rPr lang="en-US" sz="1800" b="1" dirty="0">
                <a:solidFill>
                  <a:schemeClr val="tx1"/>
                </a:solidFill>
              </a:rPr>
              <a:t>African American Experiences of Unfairness in the Corporate Work Environment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Alecia Bracy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Talk 4: </a:t>
            </a:r>
            <a:r>
              <a:rPr lang="en-US" sz="1800" b="1" dirty="0">
                <a:solidFill>
                  <a:prstClr val="black"/>
                </a:solidFill>
                <a:ea typeface="Source Sans Pro" panose="020B0503030403020204" pitchFamily="34" charset="0"/>
              </a:rPr>
              <a:t>Conforming Yet Countering: Navigating Gender and Racial Stereotypes While Becoming a Leader    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800" dirty="0" err="1">
                <a:solidFill>
                  <a:prstClr val="black"/>
                </a:solidFill>
                <a:ea typeface="Source Sans Pro" panose="020B0503030403020204" pitchFamily="34" charset="0"/>
              </a:rPr>
              <a:t>Phani</a:t>
            </a:r>
            <a:r>
              <a:rPr lang="en-US" sz="1800" dirty="0">
                <a:solidFill>
                  <a:prstClr val="black"/>
                </a:solidFill>
                <a:ea typeface="Source Sans Pro" panose="020B0503030403020204" pitchFamily="34" charset="0"/>
              </a:rPr>
              <a:t> Radhakrishnan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800" dirty="0">
                <a:solidFill>
                  <a:prstClr val="black"/>
                </a:solidFill>
                <a:ea typeface="Source Sans Pro" panose="020B0503030403020204" pitchFamily="34" charset="0"/>
              </a:rPr>
              <a:t>Jaffa Romain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1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4730A1-3EB1-169F-6FD5-3629A954C269}"/>
              </a:ext>
            </a:extLst>
          </p:cNvPr>
          <p:cNvSpPr/>
          <p:nvPr/>
        </p:nvSpPr>
        <p:spPr>
          <a:xfrm>
            <a:off x="661523" y="3116139"/>
            <a:ext cx="2453093" cy="17869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History</a:t>
            </a:r>
          </a:p>
          <a:p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F00327-E0D6-9355-2C4C-C361617186DD}"/>
              </a:ext>
            </a:extLst>
          </p:cNvPr>
          <p:cNvSpPr/>
          <p:nvPr/>
        </p:nvSpPr>
        <p:spPr>
          <a:xfrm>
            <a:off x="700063" y="267963"/>
            <a:ext cx="650884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Antecedents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A16FB6-AEEB-358D-024A-39BEF1BEF9AD}"/>
              </a:ext>
            </a:extLst>
          </p:cNvPr>
          <p:cNvSpPr/>
          <p:nvPr/>
        </p:nvSpPr>
        <p:spPr>
          <a:xfrm>
            <a:off x="8581291" y="267963"/>
            <a:ext cx="270960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Organizational</a:t>
            </a:r>
          </a:p>
          <a:p>
            <a:pPr algn="ctr"/>
            <a:r>
              <a:rPr lang="en-US" sz="2400" dirty="0"/>
              <a:t>Stressors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5FC4D7-6130-9EEF-E5F4-47DF334484A3}"/>
              </a:ext>
            </a:extLst>
          </p:cNvPr>
          <p:cNvSpPr/>
          <p:nvPr/>
        </p:nvSpPr>
        <p:spPr>
          <a:xfrm>
            <a:off x="3907409" y="2572084"/>
            <a:ext cx="3385016" cy="18382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Stereotypes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Prejudicial Attitudes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Prototypes of racism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042081-4F23-33AD-F20E-C16C55054CF0}"/>
              </a:ext>
            </a:extLst>
          </p:cNvPr>
          <p:cNvSpPr/>
          <p:nvPr/>
        </p:nvSpPr>
        <p:spPr>
          <a:xfrm>
            <a:off x="8837803" y="3926497"/>
            <a:ext cx="2453092" cy="14685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Racial Discrimination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Performance Evaluations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Leadership Ratings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9AD043-2B5C-A83F-6C34-0828C28E851A}"/>
              </a:ext>
            </a:extLst>
          </p:cNvPr>
          <p:cNvSpPr/>
          <p:nvPr/>
        </p:nvSpPr>
        <p:spPr>
          <a:xfrm>
            <a:off x="8581292" y="1620136"/>
            <a:ext cx="2709603" cy="16685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Racial harassment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Microaggressions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Name-calling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Cultural bias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27FE0-1951-E2C4-8D4B-C45272030C6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292425" y="3491214"/>
            <a:ext cx="1545378" cy="116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70BFC9-FC93-A6DC-048F-1EE4AB3EE6F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292425" y="2725615"/>
            <a:ext cx="1497145" cy="76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8348B0-20A6-84A0-1ACC-36C2C3A6EC4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114616" y="3491214"/>
            <a:ext cx="792793" cy="518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B2367B-EAD5-422F-41D1-7945446A24A3}"/>
              </a:ext>
            </a:extLst>
          </p:cNvPr>
          <p:cNvSpPr txBox="1"/>
          <p:nvPr/>
        </p:nvSpPr>
        <p:spPr>
          <a:xfrm>
            <a:off x="2578685" y="4944035"/>
            <a:ext cx="71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308579-1919-E85A-4B57-9928291DB246}"/>
              </a:ext>
            </a:extLst>
          </p:cNvPr>
          <p:cNvSpPr txBox="1"/>
          <p:nvPr/>
        </p:nvSpPr>
        <p:spPr>
          <a:xfrm>
            <a:off x="6657256" y="4423691"/>
            <a:ext cx="71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0519F-A9AF-34DA-9CB3-6F02AF666A6C}"/>
              </a:ext>
            </a:extLst>
          </p:cNvPr>
          <p:cNvSpPr txBox="1"/>
          <p:nvPr/>
        </p:nvSpPr>
        <p:spPr>
          <a:xfrm>
            <a:off x="10641176" y="5403141"/>
            <a:ext cx="71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921F2-7DEA-06BD-2B3A-0C81FA945E67}"/>
              </a:ext>
            </a:extLst>
          </p:cNvPr>
          <p:cNvSpPr txBox="1"/>
          <p:nvPr/>
        </p:nvSpPr>
        <p:spPr>
          <a:xfrm>
            <a:off x="10813999" y="3283599"/>
            <a:ext cx="71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0EBF759-A465-901B-AA5C-E60D64EC7D90}"/>
              </a:ext>
            </a:extLst>
          </p:cNvPr>
          <p:cNvSpPr/>
          <p:nvPr/>
        </p:nvSpPr>
        <p:spPr>
          <a:xfrm>
            <a:off x="3949166" y="1522502"/>
            <a:ext cx="3301501" cy="914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Societal Member Characteristics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0DAC497-E344-5F69-992E-811D2FA3461C}"/>
              </a:ext>
            </a:extLst>
          </p:cNvPr>
          <p:cNvSpPr/>
          <p:nvPr/>
        </p:nvSpPr>
        <p:spPr>
          <a:xfrm>
            <a:off x="700063" y="2014202"/>
            <a:ext cx="2414554" cy="9144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Socialization Factors</a:t>
            </a:r>
          </a:p>
        </p:txBody>
      </p:sp>
    </p:spTree>
    <p:extLst>
      <p:ext uri="{BB962C8B-B14F-4D97-AF65-F5344CB8AC3E}">
        <p14:creationId xmlns:p14="http://schemas.microsoft.com/office/powerpoint/2010/main" val="201298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B1110-1A73-2D62-3918-E97C43859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5" y="3428761"/>
            <a:ext cx="5729127" cy="37706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800" dirty="0">
                <a:solidFill>
                  <a:schemeClr val="tx1"/>
                </a:solidFill>
              </a:rPr>
              <a:t>Conforming yet Countering: Navigating Gender and Racial Stereotypes While Becoming a Leader</a:t>
            </a:r>
            <a:endParaRPr lang="en-US" sz="38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D3F2090-4EA4-99FB-00A2-BE4B7EF0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1009387"/>
            <a:ext cx="5702113" cy="1710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5E4A2-08F2-2E3B-E2C4-7C64FE072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07345" y="2913149"/>
            <a:ext cx="4048548" cy="261131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338BEC59-BCF6-6D28-ECBE-F61CB1C4FA62}"/>
              </a:ext>
            </a:extLst>
          </p:cNvPr>
          <p:cNvSpPr txBox="1">
            <a:spLocks/>
          </p:cNvSpPr>
          <p:nvPr/>
        </p:nvSpPr>
        <p:spPr>
          <a:xfrm>
            <a:off x="-631210" y="6156798"/>
            <a:ext cx="4543720" cy="300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 err="1">
                <a:solidFill>
                  <a:srgbClr val="DC6B2F"/>
                </a:solidFill>
                <a:latin typeface="Source Sans Pro" panose="020B0503030403020204" pitchFamily="34" charset="0"/>
              </a:rPr>
              <a:t>Phani</a:t>
            </a:r>
            <a:r>
              <a:rPr lang="en-US" sz="1800" b="1" dirty="0">
                <a:solidFill>
                  <a:srgbClr val="DC6B2F"/>
                </a:solidFill>
                <a:latin typeface="Source Sans Pro" panose="020B0503030403020204" pitchFamily="34" charset="0"/>
              </a:rPr>
              <a:t> Radhakrishnan &amp; Jaffa Romain</a:t>
            </a:r>
          </a:p>
          <a:p>
            <a:endParaRPr lang="en-US" sz="1400" dirty="0">
              <a:solidFill>
                <a:srgbClr val="444444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4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C8C0-86F7-7CF1-5E82-24EAE1628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C9B092-02E2-02A2-198D-9815DE364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</a:rPr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US" dirty="0">
              <a:latin typeface="Source Sans Pro" panose="020B0503030403020204" pitchFamily="34" charset="0"/>
            </a:endParaRP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>
                <a:latin typeface="Source Sans Pro" panose="020B0503030403020204" pitchFamily="34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52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17E6-00C8-89B1-2183-FC605718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53CDC-1033-183B-AF36-69A7C9649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D7E11-55AC-BF00-3DEC-9E35EA3B6C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8D794-F5BA-F5C0-F851-C5A06C498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2E26D-84C2-7BF4-87B7-1BD56AC5A48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0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234</TotalTime>
  <Words>278</Words>
  <Application>Microsoft Macintosh PowerPoint</Application>
  <PresentationFormat>Widescreen</PresentationFormat>
  <Paragraphs>62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Source Sans Pro</vt:lpstr>
      <vt:lpstr>Office Theme</vt:lpstr>
      <vt:lpstr>2_Office Theme</vt:lpstr>
      <vt:lpstr>Re-thinking White Standards of Leadership to Develop Women, Black, South- and East-Asian Leaders </vt:lpstr>
      <vt:lpstr>Presenters</vt:lpstr>
      <vt:lpstr>PowerPoint Presentation</vt:lpstr>
      <vt:lpstr>Conforming yet Countering: Navigating Gender and Racial Stereotypes While Becoming a Leader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Miriam Mazzarella</dc:creator>
  <cp:lastModifiedBy>Jaffa Romain</cp:lastModifiedBy>
  <cp:revision>4</cp:revision>
  <dcterms:created xsi:type="dcterms:W3CDTF">2022-06-14T03:17:16Z</dcterms:created>
  <dcterms:modified xsi:type="dcterms:W3CDTF">2022-06-28T16:51:00Z</dcterms:modified>
</cp:coreProperties>
</file>